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4"/>
    <p:restoredTop sz="94709"/>
  </p:normalViewPr>
  <p:slideViewPr>
    <p:cSldViewPr snapToGrid="0" showGuides="1">
      <p:cViewPr>
        <p:scale>
          <a:sx n="112" d="100"/>
          <a:sy n="112" d="100"/>
        </p:scale>
        <p:origin x="160" y="368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419867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67531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491665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764399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464904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12273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231269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89397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011830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088342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232796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C9A8B-F05E-9847-ADAE-A89431657373}" type="datetimeFigureOut">
              <a:rPr lang="en-ES" smtClean="0"/>
              <a:t>13/09/2023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0AA03-04EB-1949-8E14-94BE4B22816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47481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1257F8-AB6D-B09C-871E-E487EAAD11F5}"/>
              </a:ext>
            </a:extLst>
          </p:cNvPr>
          <p:cNvSpPr txBox="1"/>
          <p:nvPr/>
        </p:nvSpPr>
        <p:spPr>
          <a:xfrm>
            <a:off x="291760" y="1710389"/>
            <a:ext cx="330796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ES" sz="5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ilusión y su contagio</a:t>
            </a:r>
          </a:p>
        </p:txBody>
      </p:sp>
      <p:pic>
        <p:nvPicPr>
          <p:cNvPr id="6" name="Picture 5" descr="A comic book page with a person in a garment&#10;&#10;Description automatically generated">
            <a:extLst>
              <a:ext uri="{FF2B5EF4-FFF2-40B4-BE49-F238E27FC236}">
                <a16:creationId xmlns:a16="http://schemas.microsoft.com/office/drawing/2014/main" id="{6CD61414-03A6-6D12-FF58-43F79ADE0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4180" y="292863"/>
            <a:ext cx="5018060" cy="486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41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CF3F4E9-61A4-869B-CBEC-A7434F8D2355}"/>
              </a:ext>
            </a:extLst>
          </p:cNvPr>
          <p:cNvGrpSpPr/>
          <p:nvPr/>
        </p:nvGrpSpPr>
        <p:grpSpPr>
          <a:xfrm>
            <a:off x="3656166" y="444179"/>
            <a:ext cx="5403587" cy="4826642"/>
            <a:chOff x="1990873" y="92597"/>
            <a:chExt cx="6398134" cy="5715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6E36DC4-FD52-45D0-41D7-B98A25357F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90873" y="92597"/>
              <a:ext cx="6398134" cy="5715000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8FD841-5268-91FF-4B43-E1F70168BB76}"/>
                </a:ext>
              </a:extLst>
            </p:cNvPr>
            <p:cNvGrpSpPr/>
            <p:nvPr/>
          </p:nvGrpSpPr>
          <p:grpSpPr>
            <a:xfrm>
              <a:off x="5402470" y="632190"/>
              <a:ext cx="1572591" cy="1386558"/>
              <a:chOff x="5402470" y="632190"/>
              <a:chExt cx="1572591" cy="1386558"/>
            </a:xfrm>
          </p:grpSpPr>
          <p:pic>
            <p:nvPicPr>
              <p:cNvPr id="6" name="Picture 2" descr="Global Health Policy - MedTech Europe, from diagnosis to cure">
                <a:extLst>
                  <a:ext uri="{FF2B5EF4-FFF2-40B4-BE49-F238E27FC236}">
                    <a16:creationId xmlns:a16="http://schemas.microsoft.com/office/drawing/2014/main" id="{FF5B6559-57C9-48B2-693A-BA2E415975D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829" r="18406" b="3602"/>
              <a:stretch/>
            </p:blipFill>
            <p:spPr bwMode="auto">
              <a:xfrm>
                <a:off x="5434040" y="632190"/>
                <a:ext cx="1492657" cy="1354239"/>
              </a:xfrm>
              <a:prstGeom prst="ellipse">
                <a:avLst/>
              </a:prstGeom>
              <a:noFill/>
              <a:ln w="22225">
                <a:solidFill>
                  <a:schemeClr val="bg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54BBB51-EFAC-5EFB-89F5-FC1A1F952C9C}"/>
                  </a:ext>
                </a:extLst>
              </p:cNvPr>
              <p:cNvSpPr/>
              <p:nvPr/>
            </p:nvSpPr>
            <p:spPr>
              <a:xfrm>
                <a:off x="5402470" y="803965"/>
                <a:ext cx="203200" cy="291548"/>
              </a:xfrm>
              <a:custGeom>
                <a:avLst/>
                <a:gdLst>
                  <a:gd name="connsiteX0" fmla="*/ 145773 w 203200"/>
                  <a:gd name="connsiteY0" fmla="*/ 0 h 291548"/>
                  <a:gd name="connsiteX1" fmla="*/ 0 w 203200"/>
                  <a:gd name="connsiteY1" fmla="*/ 92765 h 291548"/>
                  <a:gd name="connsiteX2" fmla="*/ 0 w 203200"/>
                  <a:gd name="connsiteY2" fmla="*/ 291548 h 291548"/>
                  <a:gd name="connsiteX3" fmla="*/ 66260 w 203200"/>
                  <a:gd name="connsiteY3" fmla="*/ 291548 h 291548"/>
                  <a:gd name="connsiteX4" fmla="*/ 66260 w 203200"/>
                  <a:gd name="connsiteY4" fmla="*/ 291548 h 291548"/>
                  <a:gd name="connsiteX5" fmla="*/ 79513 w 203200"/>
                  <a:gd name="connsiteY5" fmla="*/ 225287 h 291548"/>
                  <a:gd name="connsiteX6" fmla="*/ 83930 w 203200"/>
                  <a:gd name="connsiteY6" fmla="*/ 212035 h 291548"/>
                  <a:gd name="connsiteX7" fmla="*/ 88347 w 203200"/>
                  <a:gd name="connsiteY7" fmla="*/ 198783 h 291548"/>
                  <a:gd name="connsiteX8" fmla="*/ 97182 w 203200"/>
                  <a:gd name="connsiteY8" fmla="*/ 185531 h 291548"/>
                  <a:gd name="connsiteX9" fmla="*/ 101600 w 203200"/>
                  <a:gd name="connsiteY9" fmla="*/ 172278 h 291548"/>
                  <a:gd name="connsiteX10" fmla="*/ 128104 w 203200"/>
                  <a:gd name="connsiteY10" fmla="*/ 154609 h 291548"/>
                  <a:gd name="connsiteX11" fmla="*/ 136939 w 203200"/>
                  <a:gd name="connsiteY11" fmla="*/ 141357 h 291548"/>
                  <a:gd name="connsiteX12" fmla="*/ 150191 w 203200"/>
                  <a:gd name="connsiteY12" fmla="*/ 132522 h 291548"/>
                  <a:gd name="connsiteX13" fmla="*/ 176695 w 203200"/>
                  <a:gd name="connsiteY13" fmla="*/ 92765 h 291548"/>
                  <a:gd name="connsiteX14" fmla="*/ 185530 w 203200"/>
                  <a:gd name="connsiteY14" fmla="*/ 79513 h 291548"/>
                  <a:gd name="connsiteX15" fmla="*/ 203200 w 203200"/>
                  <a:gd name="connsiteY15" fmla="*/ 61844 h 291548"/>
                  <a:gd name="connsiteX16" fmla="*/ 145773 w 203200"/>
                  <a:gd name="connsiteY16" fmla="*/ 0 h 291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03200" h="291548">
                    <a:moveTo>
                      <a:pt x="145773" y="0"/>
                    </a:moveTo>
                    <a:lnTo>
                      <a:pt x="0" y="92765"/>
                    </a:lnTo>
                    <a:lnTo>
                      <a:pt x="0" y="291548"/>
                    </a:lnTo>
                    <a:lnTo>
                      <a:pt x="66260" y="291548"/>
                    </a:lnTo>
                    <a:lnTo>
                      <a:pt x="66260" y="291548"/>
                    </a:lnTo>
                    <a:cubicBezTo>
                      <a:pt x="71707" y="242534"/>
                      <a:pt x="66461" y="264443"/>
                      <a:pt x="79513" y="225287"/>
                    </a:cubicBezTo>
                    <a:lnTo>
                      <a:pt x="83930" y="212035"/>
                    </a:lnTo>
                    <a:cubicBezTo>
                      <a:pt x="85402" y="207618"/>
                      <a:pt x="85764" y="202657"/>
                      <a:pt x="88347" y="198783"/>
                    </a:cubicBezTo>
                    <a:cubicBezTo>
                      <a:pt x="91292" y="194366"/>
                      <a:pt x="94808" y="190280"/>
                      <a:pt x="97182" y="185531"/>
                    </a:cubicBezTo>
                    <a:cubicBezTo>
                      <a:pt x="99265" y="181366"/>
                      <a:pt x="98307" y="175571"/>
                      <a:pt x="101600" y="172278"/>
                    </a:cubicBezTo>
                    <a:cubicBezTo>
                      <a:pt x="109108" y="164770"/>
                      <a:pt x="128104" y="154609"/>
                      <a:pt x="128104" y="154609"/>
                    </a:cubicBezTo>
                    <a:cubicBezTo>
                      <a:pt x="131049" y="150192"/>
                      <a:pt x="133185" y="145111"/>
                      <a:pt x="136939" y="141357"/>
                    </a:cubicBezTo>
                    <a:cubicBezTo>
                      <a:pt x="140693" y="137603"/>
                      <a:pt x="146695" y="136517"/>
                      <a:pt x="150191" y="132522"/>
                    </a:cubicBezTo>
                    <a:cubicBezTo>
                      <a:pt x="150194" y="132519"/>
                      <a:pt x="172277" y="99393"/>
                      <a:pt x="176695" y="92765"/>
                    </a:cubicBezTo>
                    <a:cubicBezTo>
                      <a:pt x="179640" y="88348"/>
                      <a:pt x="181113" y="82458"/>
                      <a:pt x="185530" y="79513"/>
                    </a:cubicBezTo>
                    <a:cubicBezTo>
                      <a:pt x="201521" y="68852"/>
                      <a:pt x="196407" y="75426"/>
                      <a:pt x="203200" y="61844"/>
                    </a:cubicBezTo>
                    <a:lnTo>
                      <a:pt x="14577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/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A48F22C7-C715-9621-D20D-4BE3C2747243}"/>
                  </a:ext>
                </a:extLst>
              </p:cNvPr>
              <p:cNvSpPr/>
              <p:nvPr/>
            </p:nvSpPr>
            <p:spPr>
              <a:xfrm>
                <a:off x="6564243" y="1395896"/>
                <a:ext cx="410818" cy="622852"/>
              </a:xfrm>
              <a:custGeom>
                <a:avLst/>
                <a:gdLst>
                  <a:gd name="connsiteX0" fmla="*/ 70679 w 410818"/>
                  <a:gd name="connsiteY0" fmla="*/ 622852 h 622852"/>
                  <a:gd name="connsiteX1" fmla="*/ 388731 w 410818"/>
                  <a:gd name="connsiteY1" fmla="*/ 410817 h 622852"/>
                  <a:gd name="connsiteX2" fmla="*/ 393148 w 410818"/>
                  <a:gd name="connsiteY2" fmla="*/ 401982 h 622852"/>
                  <a:gd name="connsiteX3" fmla="*/ 410818 w 410818"/>
                  <a:gd name="connsiteY3" fmla="*/ 0 h 622852"/>
                  <a:gd name="connsiteX4" fmla="*/ 265044 w 410818"/>
                  <a:gd name="connsiteY4" fmla="*/ 260626 h 622852"/>
                  <a:gd name="connsiteX5" fmla="*/ 172279 w 410818"/>
                  <a:gd name="connsiteY5" fmla="*/ 357808 h 622852"/>
                  <a:gd name="connsiteX6" fmla="*/ 88348 w 410818"/>
                  <a:gd name="connsiteY6" fmla="*/ 432904 h 622852"/>
                  <a:gd name="connsiteX7" fmla="*/ 17670 w 410818"/>
                  <a:gd name="connsiteY7" fmla="*/ 512417 h 622852"/>
                  <a:gd name="connsiteX8" fmla="*/ 0 w 410818"/>
                  <a:gd name="connsiteY8" fmla="*/ 565426 h 622852"/>
                  <a:gd name="connsiteX9" fmla="*/ 70679 w 410818"/>
                  <a:gd name="connsiteY9" fmla="*/ 622852 h 622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0818" h="622852">
                    <a:moveTo>
                      <a:pt x="70679" y="622852"/>
                    </a:moveTo>
                    <a:lnTo>
                      <a:pt x="388731" y="410817"/>
                    </a:lnTo>
                    <a:lnTo>
                      <a:pt x="393148" y="401982"/>
                    </a:lnTo>
                    <a:lnTo>
                      <a:pt x="410818" y="0"/>
                    </a:lnTo>
                    <a:lnTo>
                      <a:pt x="265044" y="260626"/>
                    </a:lnTo>
                    <a:lnTo>
                      <a:pt x="172279" y="357808"/>
                    </a:lnTo>
                    <a:lnTo>
                      <a:pt x="88348" y="432904"/>
                    </a:lnTo>
                    <a:lnTo>
                      <a:pt x="17670" y="512417"/>
                    </a:lnTo>
                    <a:lnTo>
                      <a:pt x="0" y="565426"/>
                    </a:lnTo>
                    <a:lnTo>
                      <a:pt x="70679" y="6228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/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11257F8-AB6D-B09C-871E-E487EAAD11F5}"/>
              </a:ext>
            </a:extLst>
          </p:cNvPr>
          <p:cNvSpPr txBox="1"/>
          <p:nvPr/>
        </p:nvSpPr>
        <p:spPr>
          <a:xfrm>
            <a:off x="-185195" y="1560232"/>
            <a:ext cx="413925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¿Para qué sirve todo esto?</a:t>
            </a:r>
            <a:endParaRPr lang="en-ES" sz="5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carteles genius desmotivaciones">
            <a:extLst>
              <a:ext uri="{FF2B5EF4-FFF2-40B4-BE49-F238E27FC236}">
                <a16:creationId xmlns:a16="http://schemas.microsoft.com/office/drawing/2014/main" id="{CDF40C3B-A483-5B57-5FE7-4D95793EC4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" r="2695" b="17091"/>
          <a:stretch/>
        </p:blipFill>
        <p:spPr bwMode="auto">
          <a:xfrm>
            <a:off x="3656166" y="787078"/>
            <a:ext cx="5487834" cy="3946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7734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1257F8-AB6D-B09C-871E-E487EAAD11F5}"/>
              </a:ext>
            </a:extLst>
          </p:cNvPr>
          <p:cNvSpPr txBox="1"/>
          <p:nvPr/>
        </p:nvSpPr>
        <p:spPr>
          <a:xfrm>
            <a:off x="553841" y="928682"/>
            <a:ext cx="433602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0" b="1" dirty="0">
                <a:solidFill>
                  <a:schemeClr val="bg1"/>
                </a:solidFill>
              </a:rPr>
              <a:t>El profesor sabe más que vosotros, pero…</a:t>
            </a:r>
            <a:endParaRPr lang="en-ES" sz="5000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738948-2974-9587-7C47-2E168803A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2098" y="-1174120"/>
            <a:ext cx="5257800" cy="51308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89378584-EEB3-19B6-3BC1-1C9E3DB9629A}"/>
              </a:ext>
            </a:extLst>
          </p:cNvPr>
          <p:cNvGrpSpPr/>
          <p:nvPr/>
        </p:nvGrpSpPr>
        <p:grpSpPr>
          <a:xfrm>
            <a:off x="4720994" y="321285"/>
            <a:ext cx="4115316" cy="5144145"/>
            <a:chOff x="4720994" y="321285"/>
            <a:chExt cx="4115316" cy="5144145"/>
          </a:xfrm>
        </p:grpSpPr>
        <p:pic>
          <p:nvPicPr>
            <p:cNvPr id="3074" name="Picture 2" descr="Pin on Cinema">
              <a:extLst>
                <a:ext uri="{FF2B5EF4-FFF2-40B4-BE49-F238E27FC236}">
                  <a16:creationId xmlns:a16="http://schemas.microsoft.com/office/drawing/2014/main" id="{4CE9966F-1ED6-3C50-B770-2346079206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0994" y="321285"/>
              <a:ext cx="4115316" cy="51441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2A77830-A4FC-1279-8D19-D4E83786C043}"/>
                </a:ext>
              </a:extLst>
            </p:cNvPr>
            <p:cNvSpPr txBox="1"/>
            <p:nvPr/>
          </p:nvSpPr>
          <p:spPr>
            <a:xfrm>
              <a:off x="6645329" y="2821641"/>
              <a:ext cx="9685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b="1" dirty="0">
                  <a:solidFill>
                    <a:schemeClr val="bg1"/>
                  </a:solidFill>
                </a:rPr>
                <a:t>Mi clase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841E6E-76CE-8832-4FAE-BB962F0F81C7}"/>
                </a:ext>
              </a:extLst>
            </p:cNvPr>
            <p:cNvSpPr txBox="1"/>
            <p:nvPr/>
          </p:nvSpPr>
          <p:spPr>
            <a:xfrm>
              <a:off x="4720994" y="3527916"/>
              <a:ext cx="265228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b="1" dirty="0">
                  <a:solidFill>
                    <a:schemeClr val="bg1"/>
                  </a:solidFill>
                </a:rPr>
                <a:t>Yo, dando clase de algo de lo que no sabía nada hace dos semanas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160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1257F8-AB6D-B09C-871E-E487EAAD11F5}"/>
              </a:ext>
            </a:extLst>
          </p:cNvPr>
          <p:cNvSpPr txBox="1"/>
          <p:nvPr/>
        </p:nvSpPr>
        <p:spPr>
          <a:xfrm>
            <a:off x="2428047" y="1045467"/>
            <a:ext cx="428790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000" b="1" dirty="0">
                <a:solidFill>
                  <a:schemeClr val="bg1"/>
                </a:solidFill>
              </a:rPr>
              <a:t>Confianza </a:t>
            </a:r>
            <a:r>
              <a:rPr lang="es-ES" sz="1500" b="1" dirty="0">
                <a:solidFill>
                  <a:schemeClr val="bg1"/>
                </a:solidFill>
              </a:rPr>
              <a:t>(desde la pereza)</a:t>
            </a:r>
            <a:endParaRPr lang="en-ES" sz="15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4E0BB3-58FF-A943-F815-A71EE81CA3A4}"/>
              </a:ext>
            </a:extLst>
          </p:cNvPr>
          <p:cNvSpPr txBox="1"/>
          <p:nvPr/>
        </p:nvSpPr>
        <p:spPr>
          <a:xfrm>
            <a:off x="1021977" y="2920048"/>
            <a:ext cx="15674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 personal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EF705C-67F4-0340-396D-36CF6456C846}"/>
              </a:ext>
            </a:extLst>
          </p:cNvPr>
          <p:cNvSpPr txBox="1"/>
          <p:nvPr/>
        </p:nvSpPr>
        <p:spPr>
          <a:xfrm>
            <a:off x="3550024" y="2766160"/>
            <a:ext cx="15674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Confío en vuestra capacidad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0FBC7D-A132-ACD8-1DD8-9316A5F3D47A}"/>
              </a:ext>
            </a:extLst>
          </p:cNvPr>
          <p:cNvSpPr txBox="1"/>
          <p:nvPr/>
        </p:nvSpPr>
        <p:spPr>
          <a:xfrm>
            <a:off x="6078071" y="2766160"/>
            <a:ext cx="18825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Exigencia alineada en esa confianza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5C7867F-6CCA-32C1-DB6F-62BAF417F7F6}"/>
              </a:ext>
            </a:extLst>
          </p:cNvPr>
          <p:cNvSpPr/>
          <p:nvPr/>
        </p:nvSpPr>
        <p:spPr>
          <a:xfrm>
            <a:off x="2675270" y="3097019"/>
            <a:ext cx="788895" cy="353943"/>
          </a:xfrm>
          <a:prstGeom prst="rightArrow">
            <a:avLst>
              <a:gd name="adj1" fmla="val 50000"/>
              <a:gd name="adj2" fmla="val 651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7B3FA19-FA71-E641-E3D5-7485764F8B8F}"/>
              </a:ext>
            </a:extLst>
          </p:cNvPr>
          <p:cNvSpPr/>
          <p:nvPr/>
        </p:nvSpPr>
        <p:spPr>
          <a:xfrm>
            <a:off x="5149528" y="3097019"/>
            <a:ext cx="788895" cy="353943"/>
          </a:xfrm>
          <a:prstGeom prst="rightArrow">
            <a:avLst>
              <a:gd name="adj1" fmla="val 50000"/>
              <a:gd name="adj2" fmla="val 651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16488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1257F8-AB6D-B09C-871E-E487EAAD11F5}"/>
              </a:ext>
            </a:extLst>
          </p:cNvPr>
          <p:cNvSpPr txBox="1"/>
          <p:nvPr/>
        </p:nvSpPr>
        <p:spPr>
          <a:xfrm>
            <a:off x="432311" y="1331411"/>
            <a:ext cx="827937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Métodos docentes que estimulen y promuevan el afán de superación</a:t>
            </a:r>
            <a:endParaRPr lang="en-ES" sz="5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148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134</TotalTime>
  <Words>66</Words>
  <Application>Microsoft Macintosh PowerPoint</Application>
  <PresentationFormat>On-screen Show (16:10)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Javier Bonet García</dc:creator>
  <cp:lastModifiedBy>Francisco Javier Bonet García</cp:lastModifiedBy>
  <cp:revision>6</cp:revision>
  <dcterms:created xsi:type="dcterms:W3CDTF">2023-09-12T16:49:51Z</dcterms:created>
  <dcterms:modified xsi:type="dcterms:W3CDTF">2023-09-13T16:56:24Z</dcterms:modified>
</cp:coreProperties>
</file>

<file path=docProps/thumbnail.jpeg>
</file>